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547" r:id="rId4"/>
  </p:sldMasterIdLst>
  <p:notesMasterIdLst>
    <p:notesMasterId r:id="rId29"/>
  </p:notesMasterIdLst>
  <p:handoutMasterIdLst>
    <p:handoutMasterId r:id="rId30"/>
  </p:handoutMasterIdLst>
  <p:sldIdLst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598" autoAdjust="0"/>
  </p:normalViewPr>
  <p:slideViewPr>
    <p:cSldViewPr snapToGrid="0">
      <p:cViewPr varScale="1">
        <p:scale>
          <a:sx n="72" d="100"/>
          <a:sy n="72" d="100"/>
        </p:scale>
        <p:origin x="6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38"/>
    </p:cViewPr>
  </p:sorterViewPr>
  <p:notesViewPr>
    <p:cSldViewPr snapToGrid="0">
      <p:cViewPr varScale="1">
        <p:scale>
          <a:sx n="123" d="100"/>
          <a:sy n="123" d="100"/>
        </p:scale>
        <p:origin x="49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BE15FB3-3B84-44E2-ADDF-8D5DCA8F2F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2637F22-0FE6-40CE-A5B8-5E1C5FDCBD3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2C7DC4-C10B-410B-A999-37678C50C177}" type="datetime1">
              <a:rPr lang="ru-RU" smtClean="0"/>
              <a:t>06.06.2021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4867C2B-6F68-4360-99CE-6F65F9434BB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55AEFE-A4BC-4339-9C7A-16EB9DEE8D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647A0-C848-491E-8833-E8E3CACC46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3943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B0F7E9A-7355-4A69-A938-8AF8F7C4B8CF}" type="datetime1">
              <a:rPr lang="ru-RU" smtClean="0"/>
              <a:t>06.06.2021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61EF503-E31C-4FCE-86D9-0C61A5CBE28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12801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856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9635020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609565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0680487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169380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0252897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2371807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0514559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1546454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5" name="Полилиния: Фигура 44">
            <a:extLst>
              <a:ext uri="{FF2B5EF4-FFF2-40B4-BE49-F238E27FC236}">
                <a16:creationId xmlns:a16="http://schemas.microsoft.com/office/drawing/2014/main" id="{0EB13613-B0EE-441F-BE95-C20ED5BBA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33556" y="-3643"/>
            <a:ext cx="4613230" cy="6861641"/>
          </a:xfrm>
          <a:custGeom>
            <a:avLst/>
            <a:gdLst>
              <a:gd name="connsiteX0" fmla="*/ 4613230 w 4613230"/>
              <a:gd name="connsiteY0" fmla="*/ 6861641 h 6861641"/>
              <a:gd name="connsiteX1" fmla="*/ 0 w 4613230"/>
              <a:gd name="connsiteY1" fmla="*/ 6861641 h 6861641"/>
              <a:gd name="connsiteX2" fmla="*/ 1788950 w 4613230"/>
              <a:gd name="connsiteY2" fmla="*/ 0 h 6861641"/>
              <a:gd name="connsiteX3" fmla="*/ 4613230 w 4613230"/>
              <a:gd name="connsiteY3" fmla="*/ 0 h 6861641"/>
              <a:gd name="connsiteX4" fmla="*/ 4613230 w 4613230"/>
              <a:gd name="connsiteY4" fmla="*/ 6861641 h 686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3230" h="6861641">
                <a:moveTo>
                  <a:pt x="4613230" y="6861641"/>
                </a:moveTo>
                <a:lnTo>
                  <a:pt x="0" y="6861641"/>
                </a:lnTo>
                <a:lnTo>
                  <a:pt x="1788950" y="0"/>
                </a:lnTo>
                <a:lnTo>
                  <a:pt x="4613230" y="0"/>
                </a:lnTo>
                <a:lnTo>
                  <a:pt x="4613230" y="686164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indent="0" algn="ctr" rtl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44" name="Полилиния: Фигура 43">
            <a:extLst>
              <a:ext uri="{FF2B5EF4-FFF2-40B4-BE49-F238E27FC236}">
                <a16:creationId xmlns:a16="http://schemas.microsoft.com/office/drawing/2014/main" id="{2399D2ED-C606-4FE3-B01C-3A0A39699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33556" y="-14280"/>
            <a:ext cx="4615080" cy="10637"/>
          </a:xfrm>
          <a:custGeom>
            <a:avLst/>
            <a:gdLst>
              <a:gd name="connsiteX0" fmla="*/ 4615080 w 4615080"/>
              <a:gd name="connsiteY0" fmla="*/ 10637 h 10637"/>
              <a:gd name="connsiteX1" fmla="*/ 0 w 4615080"/>
              <a:gd name="connsiteY1" fmla="*/ 7095 h 10637"/>
              <a:gd name="connsiteX2" fmla="*/ 1850 w 4615080"/>
              <a:gd name="connsiteY2" fmla="*/ 0 h 10637"/>
              <a:gd name="connsiteX3" fmla="*/ 4615080 w 4615080"/>
              <a:gd name="connsiteY3" fmla="*/ 0 h 10637"/>
              <a:gd name="connsiteX4" fmla="*/ 4615080 w 4615080"/>
              <a:gd name="connsiteY4" fmla="*/ 10637 h 1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15080" h="10637">
                <a:moveTo>
                  <a:pt x="4615080" y="10637"/>
                </a:moveTo>
                <a:lnTo>
                  <a:pt x="0" y="7095"/>
                </a:lnTo>
                <a:lnTo>
                  <a:pt x="1850" y="0"/>
                </a:lnTo>
                <a:lnTo>
                  <a:pt x="4615080" y="0"/>
                </a:lnTo>
                <a:lnTo>
                  <a:pt x="4615080" y="106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8A05C98F-3390-4876-ACE6-6BDD7A931B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-33558" y="0"/>
            <a:ext cx="6705601" cy="80962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26F8EC6-7B48-45CF-933E-F83D29E16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3514060" y="1"/>
            <a:ext cx="510363" cy="6857998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37FFCAA-1618-46D9-B44D-5CE6E225DB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11602477" y="365123"/>
            <a:ext cx="589522" cy="6492877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16F2CA3C-3424-4A00-9FDF-0DC9EFAC2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340702" y="-10737"/>
            <a:ext cx="2851297" cy="168004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F0FA2E1A-8693-4B6C-ABF7-81B17586C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33557" y="6045958"/>
            <a:ext cx="6876857" cy="812042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Рисунок 47">
            <a:extLst>
              <a:ext uri="{FF2B5EF4-FFF2-40B4-BE49-F238E27FC236}">
                <a16:creationId xmlns:a16="http://schemas.microsoft.com/office/drawing/2014/main" id="{C564A0C9-27BD-49AC-A786-23623E329E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23279" y="0"/>
            <a:ext cx="9568721" cy="6858000"/>
          </a:xfrm>
          <a:custGeom>
            <a:avLst/>
            <a:gdLst>
              <a:gd name="connsiteX0" fmla="*/ 1955447 w 9568721"/>
              <a:gd name="connsiteY0" fmla="*/ 0 h 6858000"/>
              <a:gd name="connsiteX1" fmla="*/ 9568721 w 9568721"/>
              <a:gd name="connsiteY1" fmla="*/ 0 h 6858000"/>
              <a:gd name="connsiteX2" fmla="*/ 9568721 w 9568721"/>
              <a:gd name="connsiteY2" fmla="*/ 6858000 h 6858000"/>
              <a:gd name="connsiteX3" fmla="*/ 0 w 9568721"/>
              <a:gd name="connsiteY3" fmla="*/ 6858000 h 6858000"/>
              <a:gd name="connsiteX4" fmla="*/ 0 w 9568721"/>
              <a:gd name="connsiteY4" fmla="*/ 6857998 h 6858000"/>
              <a:gd name="connsiteX5" fmla="*/ 167446 w 9568721"/>
              <a:gd name="connsiteY5" fmla="*/ 68579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68721" h="6858000">
                <a:moveTo>
                  <a:pt x="1955447" y="0"/>
                </a:moveTo>
                <a:lnTo>
                  <a:pt x="9568721" y="0"/>
                </a:lnTo>
                <a:lnTo>
                  <a:pt x="9568721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67446" y="6857998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08E3DBC-8B68-468D-8087-25FED9397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697" y="1040001"/>
            <a:ext cx="3338625" cy="3150159"/>
          </a:xfrm>
        </p:spPr>
        <p:txBody>
          <a:bodyPr rtlCol="0" anchor="t"/>
          <a:lstStyle/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490C672D-EAE7-4BF2-81BB-72858B251D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0538" y="4240213"/>
            <a:ext cx="3497262" cy="1801812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 rtl="0"/>
            <a:r>
              <a:rPr lang="ru-RU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146725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23">
            <a:extLst>
              <a:ext uri="{FF2B5EF4-FFF2-40B4-BE49-F238E27FC236}">
                <a16:creationId xmlns:a16="http://schemas.microsoft.com/office/drawing/2014/main" id="{08BDEDEF-6AC9-4ADF-B6AE-83CC82D2A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0" y="-5979"/>
            <a:ext cx="5111086" cy="6877626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121508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215089 w 6125882"/>
              <a:gd name="connsiteY4" fmla="*/ 0 h 6857998"/>
              <a:gd name="connsiteX0" fmla="*/ 1222204 w 6132997"/>
              <a:gd name="connsiteY0" fmla="*/ 0 h 6881904"/>
              <a:gd name="connsiteX1" fmla="*/ 6132997 w 6132997"/>
              <a:gd name="connsiteY1" fmla="*/ 0 h 6881904"/>
              <a:gd name="connsiteX2" fmla="*/ 6132997 w 6132997"/>
              <a:gd name="connsiteY2" fmla="*/ 6857998 h 6881904"/>
              <a:gd name="connsiteX3" fmla="*/ 0 w 6132997"/>
              <a:gd name="connsiteY3" fmla="*/ 6881904 h 6881904"/>
              <a:gd name="connsiteX4" fmla="*/ 1222204 w 6132997"/>
              <a:gd name="connsiteY4" fmla="*/ 0 h 6881904"/>
              <a:gd name="connsiteX0" fmla="*/ 1348644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348644 w 6132997"/>
              <a:gd name="connsiteY4" fmla="*/ 0 h 6893857"/>
              <a:gd name="connsiteX0" fmla="*/ 1457021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457021 w 6132997"/>
              <a:gd name="connsiteY4" fmla="*/ 0 h 6893857"/>
              <a:gd name="connsiteX0" fmla="*/ 1754909 w 6430885"/>
              <a:gd name="connsiteY0" fmla="*/ 0 h 6869951"/>
              <a:gd name="connsiteX1" fmla="*/ 6430885 w 6430885"/>
              <a:gd name="connsiteY1" fmla="*/ 11953 h 6869951"/>
              <a:gd name="connsiteX2" fmla="*/ 6430885 w 6430885"/>
              <a:gd name="connsiteY2" fmla="*/ 6869951 h 6869951"/>
              <a:gd name="connsiteX3" fmla="*/ 0 w 6430885"/>
              <a:gd name="connsiteY3" fmla="*/ 6869951 h 6869951"/>
              <a:gd name="connsiteX4" fmla="*/ 1754909 w 6430885"/>
              <a:gd name="connsiteY4" fmla="*/ 0 h 6869951"/>
              <a:gd name="connsiteX0" fmla="*/ 2023235 w 6699211"/>
              <a:gd name="connsiteY0" fmla="*/ 0 h 6869951"/>
              <a:gd name="connsiteX1" fmla="*/ 6699211 w 6699211"/>
              <a:gd name="connsiteY1" fmla="*/ 11953 h 6869951"/>
              <a:gd name="connsiteX2" fmla="*/ 6699211 w 6699211"/>
              <a:gd name="connsiteY2" fmla="*/ 6869951 h 6869951"/>
              <a:gd name="connsiteX3" fmla="*/ 0 w 6699211"/>
              <a:gd name="connsiteY3" fmla="*/ 6856303 h 6869951"/>
              <a:gd name="connsiteX4" fmla="*/ 2023235 w 6699211"/>
              <a:gd name="connsiteY4" fmla="*/ 0 h 6869951"/>
              <a:gd name="connsiteX0" fmla="*/ 2702995 w 6699211"/>
              <a:gd name="connsiteY0" fmla="*/ 42638 h 6857998"/>
              <a:gd name="connsiteX1" fmla="*/ 6699211 w 6699211"/>
              <a:gd name="connsiteY1" fmla="*/ 0 h 6857998"/>
              <a:gd name="connsiteX2" fmla="*/ 6699211 w 6699211"/>
              <a:gd name="connsiteY2" fmla="*/ 6857998 h 6857998"/>
              <a:gd name="connsiteX3" fmla="*/ 0 w 6699211"/>
              <a:gd name="connsiteY3" fmla="*/ 6844350 h 6857998"/>
              <a:gd name="connsiteX4" fmla="*/ 2702995 w 6699211"/>
              <a:gd name="connsiteY4" fmla="*/ 42638 h 6857998"/>
              <a:gd name="connsiteX0" fmla="*/ 2702995 w 6699211"/>
              <a:gd name="connsiteY0" fmla="*/ 56139 h 6857998"/>
              <a:gd name="connsiteX1" fmla="*/ 6699211 w 6699211"/>
              <a:gd name="connsiteY1" fmla="*/ 0 h 6857998"/>
              <a:gd name="connsiteX2" fmla="*/ 6699211 w 6699211"/>
              <a:gd name="connsiteY2" fmla="*/ 6857998 h 6857998"/>
              <a:gd name="connsiteX3" fmla="*/ 0 w 6699211"/>
              <a:gd name="connsiteY3" fmla="*/ 6844350 h 6857998"/>
              <a:gd name="connsiteX4" fmla="*/ 2702995 w 6699211"/>
              <a:gd name="connsiteY4" fmla="*/ 56139 h 6857998"/>
              <a:gd name="connsiteX0" fmla="*/ 2702995 w 6699211"/>
              <a:gd name="connsiteY0" fmla="*/ 29135 h 6830994"/>
              <a:gd name="connsiteX1" fmla="*/ 6681322 w 6699211"/>
              <a:gd name="connsiteY1" fmla="*/ 0 h 6830994"/>
              <a:gd name="connsiteX2" fmla="*/ 6699211 w 6699211"/>
              <a:gd name="connsiteY2" fmla="*/ 6830994 h 6830994"/>
              <a:gd name="connsiteX3" fmla="*/ 0 w 6699211"/>
              <a:gd name="connsiteY3" fmla="*/ 6817346 h 6830994"/>
              <a:gd name="connsiteX4" fmla="*/ 2702995 w 6699211"/>
              <a:gd name="connsiteY4" fmla="*/ 29135 h 6830994"/>
              <a:gd name="connsiteX0" fmla="*/ 2702995 w 6699211"/>
              <a:gd name="connsiteY0" fmla="*/ 2131 h 6803990"/>
              <a:gd name="connsiteX1" fmla="*/ 6699211 w 6699211"/>
              <a:gd name="connsiteY1" fmla="*/ 0 h 6803990"/>
              <a:gd name="connsiteX2" fmla="*/ 6699211 w 6699211"/>
              <a:gd name="connsiteY2" fmla="*/ 6803990 h 6803990"/>
              <a:gd name="connsiteX3" fmla="*/ 0 w 6699211"/>
              <a:gd name="connsiteY3" fmla="*/ 6790342 h 6803990"/>
              <a:gd name="connsiteX4" fmla="*/ 2702995 w 6699211"/>
              <a:gd name="connsiteY4" fmla="*/ 2131 h 680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9211" h="6803990">
                <a:moveTo>
                  <a:pt x="2702995" y="2131"/>
                </a:moveTo>
                <a:lnTo>
                  <a:pt x="6699211" y="0"/>
                </a:lnTo>
                <a:lnTo>
                  <a:pt x="6699211" y="6803990"/>
                </a:lnTo>
                <a:lnTo>
                  <a:pt x="0" y="6790342"/>
                </a:lnTo>
                <a:lnTo>
                  <a:pt x="2702995" y="213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AC0CB336-8515-4565-B747-B4EA83B43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280" y="680485"/>
            <a:ext cx="3393440" cy="2748515"/>
          </a:xfrm>
        </p:spPr>
        <p:txBody>
          <a:bodyPr rtlCol="0" anchor="t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064F675D-D792-42C0-8961-D2D1D79CD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0" y="5329451"/>
            <a:ext cx="6096000" cy="152854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бъект 2">
            <a:extLst>
              <a:ext uri="{FF2B5EF4-FFF2-40B4-BE49-F238E27FC236}">
                <a16:creationId xmlns:a16="http://schemas.microsoft.com/office/drawing/2014/main" id="{06D2EC4D-FD33-4925-B0A8-68C9818DB8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678" y="533399"/>
            <a:ext cx="3678762" cy="5771481"/>
          </a:xfrm>
        </p:spPr>
        <p:txBody>
          <a:bodyPr rtlCol="0" anchor="ctr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FC7C9F55-A39F-4FB9-BEAD-745EA3E0A2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1096" y="0"/>
            <a:ext cx="2660904" cy="2322576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id="{A480833B-6513-44B8-B08A-6FCB3911FE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1096" y="2324100"/>
            <a:ext cx="2660904" cy="2322576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6" name="Рисунок 13">
            <a:extLst>
              <a:ext uri="{FF2B5EF4-FFF2-40B4-BE49-F238E27FC236}">
                <a16:creationId xmlns:a16="http://schemas.microsoft.com/office/drawing/2014/main" id="{3BCCF25F-1246-4BAE-BAA2-FB33719CF55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31096" y="4535424"/>
            <a:ext cx="2660904" cy="2322576"/>
          </a:xfrm>
          <a:solidFill>
            <a:schemeClr val="accent2"/>
          </a:solidFill>
        </p:spPr>
        <p:txBody>
          <a:bodyPr rtlCol="0"/>
          <a:lstStyle/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0542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152845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5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6140138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20266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0693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41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8364889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347171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rtl="0"/>
            <a:r>
              <a:rPr lang="ru-RU"/>
              <a:t>07.02.20ГГ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ru-RU"/>
              <a:t>Образец текста нижнего колонтитула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rtl="0"/>
            <a:fld id="{312CC964-A50B-4C29-B4E4-2C30BB34C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821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48" r:id="rId1"/>
    <p:sldLayoutId id="2147484549" r:id="rId2"/>
    <p:sldLayoutId id="2147484550" r:id="rId3"/>
    <p:sldLayoutId id="2147484551" r:id="rId4"/>
    <p:sldLayoutId id="2147484552" r:id="rId5"/>
    <p:sldLayoutId id="2147484553" r:id="rId6"/>
    <p:sldLayoutId id="2147484554" r:id="rId7"/>
    <p:sldLayoutId id="2147484555" r:id="rId8"/>
    <p:sldLayoutId id="2147484556" r:id="rId9"/>
    <p:sldLayoutId id="2147484557" r:id="rId10"/>
    <p:sldLayoutId id="2147484558" r:id="rId11"/>
    <p:sldLayoutId id="2147484559" r:id="rId12"/>
    <p:sldLayoutId id="2147484560" r:id="rId13"/>
    <p:sldLayoutId id="2147484561" r:id="rId14"/>
    <p:sldLayoutId id="2147484562" r:id="rId15"/>
    <p:sldLayoutId id="2147484563" r:id="rId16"/>
    <p:sldLayoutId id="2147484564" r:id="rId17"/>
    <p:sldLayoutId id="2147484565" r:id="rId18"/>
    <p:sldLayoutId id="2147483679" r:id="rId1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10">
            <a:extLst>
              <a:ext uri="{FF2B5EF4-FFF2-40B4-BE49-F238E27FC236}">
                <a16:creationId xmlns:a16="http://schemas.microsoft.com/office/drawing/2014/main" id="{8FD48FB1-66D8-4676-B0AA-C139A1DB78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F033F5AE-6728-4F19-8DED-658E674B3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14">
            <a:extLst>
              <a:ext uri="{FF2B5EF4-FFF2-40B4-BE49-F238E27FC236}">
                <a16:creationId xmlns:a16="http://schemas.microsoft.com/office/drawing/2014/main" id="{82C7D74A-18BA-4709-A808-44E8815C4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6">
            <a:extLst>
              <a:ext uri="{FF2B5EF4-FFF2-40B4-BE49-F238E27FC236}">
                <a16:creationId xmlns:a16="http://schemas.microsoft.com/office/drawing/2014/main" id="{B5164A3F-1561-4039-8185-AB0EEB713E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18">
            <a:extLst>
              <a:ext uri="{FF2B5EF4-FFF2-40B4-BE49-F238E27FC236}">
                <a16:creationId xmlns:a16="http://schemas.microsoft.com/office/drawing/2014/main" id="{2A35DB53-42BE-460E-9CA1-1294C98463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37" name="Rectangle 20">
            <a:extLst>
              <a:ext uri="{FF2B5EF4-FFF2-40B4-BE49-F238E27FC236}">
                <a16:creationId xmlns:a16="http://schemas.microsoft.com/office/drawing/2014/main" id="{7A675F33-98AF-4B83-A3BB-0780A23145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F2725B-8BAD-4651-8A3F-80E7338713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alphaModFix amt="70000"/>
          </a:blip>
          <a:srcRect t="5760" b="5760"/>
          <a:stretch/>
        </p:blipFill>
        <p:spPr>
          <a:xfrm>
            <a:off x="-3176" y="-32269"/>
            <a:ext cx="12192001" cy="6881801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B36C10-A9EA-414E-B3D3-09BAD9FA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7154" y="3714076"/>
            <a:ext cx="7739851" cy="2420504"/>
          </a:xfrm>
        </p:spPr>
        <p:txBody>
          <a:bodyPr vert="horz" lIns="91440" tIns="45720" rIns="91440" bIns="45720" rtlCol="0" anchor="b" anchorCtr="1">
            <a:noAutofit/>
          </a:bodyPr>
          <a:lstStyle/>
          <a:p>
            <a:pPr algn="ctr"/>
            <a:br>
              <a:rPr lang="ru-RU" sz="2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ЛЕКЦИИ</a:t>
            </a: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тему: 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Концепция потенциальных угроз предпринимательской деятельности</a:t>
            </a: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ДИСЦИПЛИНЕ</a:t>
            </a:r>
            <a:b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«БЕЗОПАСНОСТЬ ПРЕДПРИНИМАТЕЛЬСКОЙ ДЕЯТЕЛЬНОСТИ»</a:t>
            </a:r>
            <a:b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направление подготовки: 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40.04.01 Юриспруденция </a:t>
            </a: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Квалификация выпускника: магистр</a:t>
            </a:r>
            <a:br>
              <a:rPr lang="ru-RU" sz="2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2000" b="1" dirty="0"/>
            </a:br>
            <a:endParaRPr lang="en-US" sz="20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A140D27-0E15-4434-A8B8-FC32761449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8870" y="5061230"/>
            <a:ext cx="11592659" cy="1248853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ru-RU" sz="2100" dirty="0">
                <a:solidFill>
                  <a:schemeClr val="tx1"/>
                </a:solidFill>
              </a:rPr>
              <a:t>Составитель:</a:t>
            </a:r>
          </a:p>
          <a:p>
            <a:r>
              <a:rPr lang="ru-RU" sz="2100" dirty="0" err="1">
                <a:solidFill>
                  <a:schemeClr val="tx1"/>
                </a:solidFill>
              </a:rPr>
              <a:t>К.ю.н</a:t>
            </a:r>
            <a:r>
              <a:rPr lang="ru-RU" sz="2100" dirty="0">
                <a:solidFill>
                  <a:schemeClr val="tx1"/>
                </a:solidFill>
              </a:rPr>
              <a:t>. доцент, доцент кафедры</a:t>
            </a:r>
          </a:p>
          <a:p>
            <a:r>
              <a:rPr lang="ru-RU" sz="2100" dirty="0" err="1">
                <a:solidFill>
                  <a:schemeClr val="tx1"/>
                </a:solidFill>
              </a:rPr>
              <a:t>Кинаш</a:t>
            </a:r>
            <a:r>
              <a:rPr lang="ru-RU" sz="2100" dirty="0">
                <a:solidFill>
                  <a:schemeClr val="tx1"/>
                </a:solidFill>
              </a:rPr>
              <a:t> Я.И.</a:t>
            </a:r>
          </a:p>
          <a:p>
            <a:pPr algn="r"/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686BB0-24B0-45FD-922D-4C7405C429CC}"/>
              </a:ext>
            </a:extLst>
          </p:cNvPr>
          <p:cNvSpPr txBox="1"/>
          <p:nvPr/>
        </p:nvSpPr>
        <p:spPr>
          <a:xfrm>
            <a:off x="1955338" y="170640"/>
            <a:ext cx="83056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образования и науки Донецкой Народной Республики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Государственное образовательное учреждение высшего профессионального образования «Донбасская аграрная академия»</a:t>
            </a: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КАФЕДРА «ЮРИСПРУДЕНЦИЯ»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46CED8-9FC7-406F-9EA6-A9C2EE580043}"/>
              </a:ext>
            </a:extLst>
          </p:cNvPr>
          <p:cNvSpPr txBox="1"/>
          <p:nvPr/>
        </p:nvSpPr>
        <p:spPr>
          <a:xfrm>
            <a:off x="4578627" y="6395141"/>
            <a:ext cx="61887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Макеевка – 2021 год</a:t>
            </a:r>
          </a:p>
        </p:txBody>
      </p:sp>
    </p:spTree>
    <p:extLst>
      <p:ext uri="{BB962C8B-B14F-4D97-AF65-F5344CB8AC3E}">
        <p14:creationId xmlns:p14="http://schemas.microsoft.com/office/powerpoint/2010/main" val="170963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D6E85E9-8780-4246-B370-752DD0117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DEEE1FA-0B65-4925-813F-E6DCEA7E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F6FBBD2-954F-4F71-B265-BF501DE89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10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0CFCD3-5E6D-4B76-BB9E-3A989E2D229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AF26317-765C-402C-8FC9-786BF6B75EBD}"/>
              </a:ext>
            </a:extLst>
          </p:cNvPr>
          <p:cNvSpPr/>
          <p:nvPr/>
        </p:nvSpPr>
        <p:spPr>
          <a:xfrm>
            <a:off x="3220278" y="440635"/>
            <a:ext cx="5751443" cy="4903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Субъекты экономической безопасности: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BBD771F-E194-41EA-8A18-925E20013836}"/>
              </a:ext>
            </a:extLst>
          </p:cNvPr>
          <p:cNvSpPr/>
          <p:nvPr/>
        </p:nvSpPr>
        <p:spPr>
          <a:xfrm>
            <a:off x="342106" y="1482587"/>
            <a:ext cx="11507788" cy="3892826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функциональные и отраслевые министерства и ведомства;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налоговые и таможенные службы;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банки, биржи, страховые компании;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производители и продавцы продукции, работ, услуг;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отдельные граждане, социальные группы, общественные организации, которые осознают угрозы и опасности обществу, государству и призваны осуществлять определенную деятельность по профилактике и преодолению экономической безопасности.</a:t>
            </a:r>
          </a:p>
        </p:txBody>
      </p:sp>
    </p:spTree>
    <p:extLst>
      <p:ext uri="{BB962C8B-B14F-4D97-AF65-F5344CB8AC3E}">
        <p14:creationId xmlns:p14="http://schemas.microsoft.com/office/powerpoint/2010/main" val="73828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49FAC31-BC1E-46A9-9D0E-571F7DE80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9368679-96CC-4254-A533-00178700E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9BF0E14-30F0-4DFB-8D9A-DDDB1C4B8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11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B08002-6137-4019-A21D-C8E51DDE7E4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7CC177-8505-49DE-A127-03944A7BB839}"/>
              </a:ext>
            </a:extLst>
          </p:cNvPr>
          <p:cNvSpPr/>
          <p:nvPr/>
        </p:nvSpPr>
        <p:spPr>
          <a:xfrm>
            <a:off x="3028121" y="436632"/>
            <a:ext cx="6135757" cy="58309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Угрозы для экономической безопасности: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0B5EA74-EEA4-4C47-9D77-81E97415D463}"/>
              </a:ext>
            </a:extLst>
          </p:cNvPr>
          <p:cNvSpPr/>
          <p:nvPr/>
        </p:nvSpPr>
        <p:spPr>
          <a:xfrm>
            <a:off x="346643" y="1666116"/>
            <a:ext cx="11659827" cy="3568148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-нарушение оптимального функционирования экономической системы, развал производства, утеря государственного управления экономикой, налогообложением, внешней торговлей, нарушение межотраслевого баланса народного хозяйства, разрушение денежной и финансово-кредитной системы, бесконтрольный рост внешнего долга и т.д.;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бесконтрольное расхищение природных ресурсов;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утечка и развал интеллектуального потенциала, несоответствие производственных сил и производственных отношений уровню технологических разработок.</a:t>
            </a:r>
          </a:p>
        </p:txBody>
      </p:sp>
    </p:spTree>
    <p:extLst>
      <p:ext uri="{BB962C8B-B14F-4D97-AF65-F5344CB8AC3E}">
        <p14:creationId xmlns:p14="http://schemas.microsoft.com/office/powerpoint/2010/main" val="379380951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2463F64-5965-4C1D-8D4D-0815CD3C5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EDB088-1292-421F-8356-4206996E7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053989-DFEA-4A75-A2D6-B4358A057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12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195B61-5D32-45CD-863B-29BFFFCBA5E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43422FA-020E-4E13-98EB-23F258B2AECA}"/>
              </a:ext>
            </a:extLst>
          </p:cNvPr>
          <p:cNvSpPr/>
          <p:nvPr/>
        </p:nvSpPr>
        <p:spPr>
          <a:xfrm>
            <a:off x="2357607" y="519457"/>
            <a:ext cx="7262191" cy="6096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Ведущие структурные звенья (составляющие) экономической безопасности: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3EC370F1-905B-480F-B261-0CDFA9FE8273}"/>
              </a:ext>
            </a:extLst>
          </p:cNvPr>
          <p:cNvSpPr/>
          <p:nvPr/>
        </p:nvSpPr>
        <p:spPr>
          <a:xfrm>
            <a:off x="227640" y="1648514"/>
            <a:ext cx="11736720" cy="3691076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технико-производственная, т.е. способность индустрии страны в случае нарушения внешнеэкономический связей или внутренних социально-экономических кризисов компенсировать их негативные последствия;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технологическая составляющая ЭБ (разработка новейших научно-технических достижений и перспективных технологий). Важнейшим направлением НТП является снижение энергоемкости и металлоемкости общественного производства, развитие информационных технологий;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продовольственная составляющая, предполагающая способность сельскохозяйственного сектора экономики обеспечивать население страны продовольствием, а промышленность- необходимым сельскохозяйственным сырьем;</a:t>
            </a:r>
          </a:p>
        </p:txBody>
      </p:sp>
    </p:spTree>
    <p:extLst>
      <p:ext uri="{BB962C8B-B14F-4D97-AF65-F5344CB8AC3E}">
        <p14:creationId xmlns:p14="http://schemas.microsoft.com/office/powerpoint/2010/main" val="1447894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89D56C2-6668-4CF6-8615-026F6213B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43CD633-C19C-4AF7-8BFF-B1C01F343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7050C8-8FDB-4712-8ED4-E5464F936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13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63BA03-D826-46FC-8B4C-123A25373DD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9E6D2AF-0D45-4AA7-87C0-23E3630E90D8}"/>
              </a:ext>
            </a:extLst>
          </p:cNvPr>
          <p:cNvSpPr/>
          <p:nvPr/>
        </p:nvSpPr>
        <p:spPr>
          <a:xfrm>
            <a:off x="145773" y="643248"/>
            <a:ext cx="11900453" cy="5479429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энергетическая безопасность, которая предполагает обеспечение стабильности работы энергоносителей для нужд национальной экономики и оборонного комплекса;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управленческая составляющая, включающая набор навыков и умений, необходимых менеджерам для реализации функций управления в масштабе макро - и микроуровня: умение определять цели, рационально планировать свою работу и работу подчиненных, четко доводить задания до исполнителей, умение общаться с людьми и т.д.;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6) информационная составляющая ЭБ предполагает такой порядок обмена экономическими, научно-техническими и военными сведениями, при котором может гарантироваться тайна ведения бизнеса в интересах государства, общества и хозяйствующего субъекта;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7) человеческие ресурсы (состояние здоровья, нравственность, профессионализм, компетентность).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5111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2179402-36F8-4EA0-8E85-DCAC7369A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B9441AA-A3E8-49EA-9FAC-92E043361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6C7753E-8108-48B1-A71A-C95822C2F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14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72735E-6180-466E-904A-1BF7839AC29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Блок-схема: внутренняя память 6">
            <a:extLst>
              <a:ext uri="{FF2B5EF4-FFF2-40B4-BE49-F238E27FC236}">
                <a16:creationId xmlns:a16="http://schemas.microsoft.com/office/drawing/2014/main" id="{35C2532A-F46D-419B-9E43-BB44004BBFD8}"/>
              </a:ext>
            </a:extLst>
          </p:cNvPr>
          <p:cNvSpPr/>
          <p:nvPr/>
        </p:nvSpPr>
        <p:spPr>
          <a:xfrm>
            <a:off x="0" y="185530"/>
            <a:ext cx="10495722" cy="768627"/>
          </a:xfrm>
          <a:prstGeom prst="flowChartInternalStorag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определения проблем безопасности предпринимательской деятельности, в том числе коммерческих структур</a:t>
            </a:r>
          </a:p>
        </p:txBody>
      </p:sp>
      <p:sp>
        <p:nvSpPr>
          <p:cNvPr id="8" name="Прямоугольник: скругленные противолежащие углы 7">
            <a:extLst>
              <a:ext uri="{FF2B5EF4-FFF2-40B4-BE49-F238E27FC236}">
                <a16:creationId xmlns:a16="http://schemas.microsoft.com/office/drawing/2014/main" id="{EE734351-37E7-4D3F-B3FF-9433254A6ACA}"/>
              </a:ext>
            </a:extLst>
          </p:cNvPr>
          <p:cNvSpPr/>
          <p:nvPr/>
        </p:nvSpPr>
        <p:spPr>
          <a:xfrm>
            <a:off x="232775" y="1459568"/>
            <a:ext cx="11726449" cy="3938864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Угрозы экономической безопасности предпринимательской деятельности могут быть очень разнообразными: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Экономическое подавление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срыв сделок и других соглашений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парализация деятельности фирм с использованием полномочий государственных органов, средств массовой информации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компрометация деятельности фирмы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шантаж, компрометация руководителей и отдельных сотрудников</a:t>
            </a:r>
          </a:p>
        </p:txBody>
      </p:sp>
    </p:spTree>
    <p:extLst>
      <p:ext uri="{BB962C8B-B14F-4D97-AF65-F5344CB8AC3E}">
        <p14:creationId xmlns:p14="http://schemas.microsoft.com/office/powerpoint/2010/main" val="307298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126DB33-2BEE-4372-870B-ACBA46518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F8D009-ADA7-4AE8-9092-9B95CB494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DC0815-6D23-4154-9B49-E7B4D030D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15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C33D7A0-15C9-446A-93EE-FEB03D97CF3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51BA37C8-EA15-4E81-AA71-F545775BEB72}"/>
              </a:ext>
            </a:extLst>
          </p:cNvPr>
          <p:cNvSpPr/>
          <p:nvPr/>
        </p:nvSpPr>
        <p:spPr>
          <a:xfrm>
            <a:off x="202735" y="984664"/>
            <a:ext cx="11786530" cy="4202872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Физическое давление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ограбление и разбойное нападение на офисы, склады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угрозы физических расправ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заказные убийства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Промышленный шпионаж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подкуп сотрудников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передача документов и разработок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копирование программ и данных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проникновение в ПЭВМ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подслушивание переговоров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Финансовое подавление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Психическое подавление</a:t>
            </a:r>
          </a:p>
        </p:txBody>
      </p:sp>
    </p:spTree>
    <p:extLst>
      <p:ext uri="{BB962C8B-B14F-4D97-AF65-F5344CB8AC3E}">
        <p14:creationId xmlns:p14="http://schemas.microsoft.com/office/powerpoint/2010/main" val="761709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FA12DB-C016-43B1-BE81-378426D89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8C70A1F-4329-49E3-A922-6B13A5B51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94332E7-57D6-4BA7-A226-C4423EAC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16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65EC91-7A8B-4409-BDB3-358DA692CC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8AEE833-D484-4470-A15D-8AC974D8F9CF}"/>
              </a:ext>
            </a:extLst>
          </p:cNvPr>
          <p:cNvSpPr/>
          <p:nvPr/>
        </p:nvSpPr>
        <p:spPr>
          <a:xfrm>
            <a:off x="198782" y="720587"/>
            <a:ext cx="11794435" cy="5416826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источнику возникновения все угрозы можно разделить на внешние и внутренние. </a:t>
            </a:r>
          </a:p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внешним угрозам могут относиться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такие, например, как кражи материальных средств и ценностей лицами, которые не работают в данной фирме, промышленный шпионаж, незаконные действия конкурентов, давление со стороны криминальных структур. </a:t>
            </a:r>
          </a:p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Внутренние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разглашение собственными сотрудниками конфиденциальной информации, низкая квалификация специалистов, которые разрабатывают деловые документы (договоры), неэффективная работа службы экономической безопасности и лиц, которые отвечают за проверку документов. Наибольшую угрозу, как правило, представляю внешние угрозы, поскольку внутренние угрозы - реализация внешних «заказов».</a:t>
            </a:r>
          </a:p>
        </p:txBody>
      </p:sp>
    </p:spTree>
    <p:extLst>
      <p:ext uri="{BB962C8B-B14F-4D97-AF65-F5344CB8AC3E}">
        <p14:creationId xmlns:p14="http://schemas.microsoft.com/office/powerpoint/2010/main" val="708221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BC170EE-6AE3-4906-A807-79A8DBC8E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302EF27-35E4-418A-BCC6-56CD4246C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6212EC-050F-40F5-A750-013FB3015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17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258083-E6A7-4FC8-87F1-E2991F49D4B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11112"/>
            <a:ext cx="12192000" cy="684688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4F5BE97-C6B9-4AF8-A5F0-16921FC5F39D}"/>
              </a:ext>
            </a:extLst>
          </p:cNvPr>
          <p:cNvSpPr/>
          <p:nvPr/>
        </p:nvSpPr>
        <p:spPr>
          <a:xfrm>
            <a:off x="1630878" y="347869"/>
            <a:ext cx="8905461" cy="6891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направления обеспечения безопасности предпринимательской деятельности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19440E8-B950-422D-A069-3D9284C7DA68}"/>
              </a:ext>
            </a:extLst>
          </p:cNvPr>
          <p:cNvSpPr/>
          <p:nvPr/>
        </p:nvSpPr>
        <p:spPr>
          <a:xfrm>
            <a:off x="240263" y="1302026"/>
            <a:ext cx="11792711" cy="4764157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Эффективной может быть лишь комплексная система защиты, сочетающая в себе следующие меры: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законодательные;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физические (создание препятствий для доступа к охраняемому имуществу, оборудованию, информации);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административные (введение соответствующего режима, порядка прохода и выхода и т. п.);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технические (использование технических средств охраны);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криптографические;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программные;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экономические;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морально-этические.</a:t>
            </a:r>
          </a:p>
        </p:txBody>
      </p:sp>
    </p:spTree>
    <p:extLst>
      <p:ext uri="{BB962C8B-B14F-4D97-AF65-F5344CB8AC3E}">
        <p14:creationId xmlns:p14="http://schemas.microsoft.com/office/powerpoint/2010/main" val="935227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29D3E46-9E43-41E1-9BF5-A6161E6F7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0652D77-774B-46AE-819C-D1DF863CB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FD74AD6-CA1E-47C1-B88A-913007A71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18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603F05-B69F-47DA-9185-35FE4D88A8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04CE1102-1BB1-44E2-9C76-867D5FE943B9}"/>
              </a:ext>
            </a:extLst>
          </p:cNvPr>
          <p:cNvSpPr/>
          <p:nvPr/>
        </p:nvSpPr>
        <p:spPr>
          <a:xfrm>
            <a:off x="371060" y="1231141"/>
            <a:ext cx="11383617" cy="4202872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Эффективная безопасность предпринимательской деятельности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как и всей национальной экономики, представляется специалистам в этой сфере как система мероприятий, которая обеспечивается в таких взаимосвязанных направлениях: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защита от преступного мира;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защита от нарушений закона с тем, чтобы самым не попасть под его санкции;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защита от недобросовестной конкуренции;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защита от противоправных действий собственных сотрудников.</a:t>
            </a:r>
          </a:p>
        </p:txBody>
      </p:sp>
    </p:spTree>
    <p:extLst>
      <p:ext uri="{BB962C8B-B14F-4D97-AF65-F5344CB8AC3E}">
        <p14:creationId xmlns:p14="http://schemas.microsoft.com/office/powerpoint/2010/main" val="28538523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A955FF4-2E43-4C76-A54A-FD9E9D29E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6F6912A-323F-4A70-A793-85245D2BE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C45C680-4FC7-4D74-9802-6B9A71626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19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525CC7A-8B5D-405F-B13D-E1A11C15F0B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DBD77E0-DAAB-4375-AFD1-6C22F057E9EF}"/>
              </a:ext>
            </a:extLst>
          </p:cNvPr>
          <p:cNvSpPr/>
          <p:nvPr/>
        </p:nvSpPr>
        <p:spPr>
          <a:xfrm>
            <a:off x="2203966" y="400880"/>
            <a:ext cx="7784064" cy="5274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Служба (отдел) безопасности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: скругленные противолежащие углы 7">
            <a:extLst>
              <a:ext uri="{FF2B5EF4-FFF2-40B4-BE49-F238E27FC236}">
                <a16:creationId xmlns:a16="http://schemas.microsoft.com/office/drawing/2014/main" id="{84E01A18-4F2C-4025-99A6-EC13FDEF40F9}"/>
              </a:ext>
            </a:extLst>
          </p:cNvPr>
          <p:cNvSpPr/>
          <p:nvPr/>
        </p:nvSpPr>
        <p:spPr>
          <a:xfrm>
            <a:off x="454747" y="1740660"/>
            <a:ext cx="11282501" cy="2756452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 служба „держит руку на пульсе" практически всех звеньев фирмы и вводит эффективные меры противодействия разрушительным факторам, используя для этого, по необходимости, не только свои силы, но и силы всей фирмы, а в частных случаях - и силы внешних организаций.</a:t>
            </a:r>
          </a:p>
        </p:txBody>
      </p:sp>
    </p:spTree>
    <p:extLst>
      <p:ext uri="{BB962C8B-B14F-4D97-AF65-F5344CB8AC3E}">
        <p14:creationId xmlns:p14="http://schemas.microsoft.com/office/powerpoint/2010/main" val="383297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1EE898C-A91F-4600-814F-549E209EF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FFACBD1-6C51-465E-981B-BF59547FA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F277D3-CD31-418A-82E6-631EC1E0E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2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178F0DA-3A5C-4264-B6BF-7FB59FA72DA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Блок-схема: типовой процесс 6">
            <a:extLst>
              <a:ext uri="{FF2B5EF4-FFF2-40B4-BE49-F238E27FC236}">
                <a16:creationId xmlns:a16="http://schemas.microsoft.com/office/drawing/2014/main" id="{5CABABDA-38CB-4FBC-874E-0DB568DF56F9}"/>
              </a:ext>
            </a:extLst>
          </p:cNvPr>
          <p:cNvSpPr/>
          <p:nvPr/>
        </p:nvSpPr>
        <p:spPr>
          <a:xfrm>
            <a:off x="0" y="172278"/>
            <a:ext cx="12192000" cy="437322"/>
          </a:xfrm>
          <a:prstGeom prst="flowChartPredefined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занятия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02DA8FF6-A217-4D99-AB67-5C5B90A56461}"/>
              </a:ext>
            </a:extLst>
          </p:cNvPr>
          <p:cNvSpPr/>
          <p:nvPr/>
        </p:nvSpPr>
        <p:spPr>
          <a:xfrm>
            <a:off x="205408" y="1271519"/>
            <a:ext cx="11781183" cy="3697356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Основные положения по безопасности бизнеса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Метод определения проблем безопасности предпринимательской деятельности, в том числе коммерческих структур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Проблема риска предпринимательской деятельности 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Разработка концепции безопасности предпринимательской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771994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0879B3D-67E5-4824-A8DE-F0A91AE14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F9376EC-3627-4FC3-A411-3EA31EEA1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358200E-95D0-4F77-9493-F37347D19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20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7EDE9E-0318-4D30-87CD-43DAC294577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F78F90C7-392E-4EEB-B9E1-3D8FF5EE124C}"/>
              </a:ext>
            </a:extLst>
          </p:cNvPr>
          <p:cNvSpPr/>
          <p:nvPr/>
        </p:nvSpPr>
        <p:spPr>
          <a:xfrm>
            <a:off x="167377" y="1138997"/>
            <a:ext cx="11627058" cy="3829878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Безопасность современного коммерческого предприятия обеспечивается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помощью таких режимов: конфиденциальности и защиты объектов интеллектуальной собственности, которая составляет информационную безопасность; физической охраны, т.е. обеспечение физической безопасности имущества и персонала фирмы.</a:t>
            </a:r>
          </a:p>
        </p:txBody>
      </p:sp>
    </p:spTree>
    <p:extLst>
      <p:ext uri="{BB962C8B-B14F-4D97-AF65-F5344CB8AC3E}">
        <p14:creationId xmlns:p14="http://schemas.microsoft.com/office/powerpoint/2010/main" val="1908417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12F106D-5A26-4CEF-8C24-DAB85CDAB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15F2CCD-35AC-4C89-A9AD-FE07F71F0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60FCD6D-725C-4C06-A687-7E1CEA6D2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21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0F7C73-0FD2-4CF8-AEA1-5FE7FB2744F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96BE5F-53CE-42D4-9362-1D58653D9743}"/>
              </a:ext>
            </a:extLst>
          </p:cNvPr>
          <p:cNvSpPr/>
          <p:nvPr/>
        </p:nvSpPr>
        <p:spPr>
          <a:xfrm>
            <a:off x="2425147" y="330062"/>
            <a:ext cx="7341705" cy="6858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для обеспечения безопасности современного коммерческого предприятия: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B916C6A-70E4-44F9-89C3-4844BF00B977}"/>
              </a:ext>
            </a:extLst>
          </p:cNvPr>
          <p:cNvSpPr/>
          <p:nvPr/>
        </p:nvSpPr>
        <p:spPr>
          <a:xfrm>
            <a:off x="235656" y="1360350"/>
            <a:ext cx="11720685" cy="4514988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/>
              <a:t>-достаточно полная законодательная база, которая регулирует основное отношения в сфере бизнеса, например, у нас недостаточно развито юридическое обеспечение экономической деятельности;</a:t>
            </a:r>
          </a:p>
          <a:p>
            <a:pPr algn="just"/>
            <a:r>
              <a:rPr lang="ru-RU" sz="2000" dirty="0"/>
              <a:t>-отработанный механизм экономической реформы на общегосударственном и региональном уровне;</a:t>
            </a:r>
          </a:p>
          <a:p>
            <a:pPr algn="just"/>
            <a:r>
              <a:rPr lang="ru-RU" sz="2000" dirty="0"/>
              <a:t>-достаточный уровень подключения общества в процессы экономических перестроек;</a:t>
            </a:r>
          </a:p>
          <a:p>
            <a:pPr algn="just"/>
            <a:r>
              <a:rPr lang="ru-RU" sz="2000" dirty="0"/>
              <a:t>- государственная программа борьбы по распространенной в сфере национальной экономики коррупцией;</a:t>
            </a:r>
          </a:p>
          <a:p>
            <a:pPr algn="just"/>
            <a:r>
              <a:rPr lang="ru-RU" sz="2000" dirty="0"/>
              <a:t>- эффективная национальная статистика и контроль.</a:t>
            </a:r>
          </a:p>
        </p:txBody>
      </p:sp>
    </p:spTree>
    <p:extLst>
      <p:ext uri="{BB962C8B-B14F-4D97-AF65-F5344CB8AC3E}">
        <p14:creationId xmlns:p14="http://schemas.microsoft.com/office/powerpoint/2010/main" val="18664247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A0F306A-1480-484F-8F4E-7DA4B36FC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F1F5D5A-9B20-4077-8936-E2D7F610A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98A29F1-D190-4D52-B599-F8FE533B5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22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FE1A52-3BF0-463C-8168-54B7FC02B0A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3BC2AD3-B2C7-4F81-9924-1B19F9FA2216}"/>
              </a:ext>
            </a:extLst>
          </p:cNvPr>
          <p:cNvSpPr/>
          <p:nvPr/>
        </p:nvSpPr>
        <p:spPr>
          <a:xfrm>
            <a:off x="159026" y="1094547"/>
            <a:ext cx="11873947" cy="419500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Конфиденциальная информация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сведения, которые находятся во владении, пользовании или распоряжении отдельных физических или юридических лиц и распространяются по их желанию согласно предусмотренных ими условий, т.е. информация, разглашение которой может нанести ущерб интересам предприятия или физических лиц.</a:t>
            </a:r>
          </a:p>
          <a:p>
            <a:pPr algn="just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тайной информации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принадлежит информация, которая содержит сведения, представляющие государственную или другую предусмотренную законом тайну, разглашение которой наносит ущерб лицу, обществу и государству.</a:t>
            </a:r>
          </a:p>
        </p:txBody>
      </p:sp>
    </p:spTree>
    <p:extLst>
      <p:ext uri="{BB962C8B-B14F-4D97-AF65-F5344CB8AC3E}">
        <p14:creationId xmlns:p14="http://schemas.microsoft.com/office/powerpoint/2010/main" val="877133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9BD73B-38A2-4631-8C38-26F331D15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FA0F75B-0A9C-4B23-8E2A-40CFFCA01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81EB74A-D92F-47CD-9967-2CB7737AD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23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AA7794-C3B0-447F-90A3-B166FE4C607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3D2ECA3-E788-4BEA-AAF1-2383566546B0}"/>
              </a:ext>
            </a:extLst>
          </p:cNvPr>
          <p:cNvSpPr/>
          <p:nvPr/>
        </p:nvSpPr>
        <p:spPr>
          <a:xfrm>
            <a:off x="2324100" y="320675"/>
            <a:ext cx="7543800" cy="54071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Лица, которые имеют право требовать документы: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35584DF-4E42-43DF-B327-6D5248CD3EC8}"/>
              </a:ext>
            </a:extLst>
          </p:cNvPr>
          <p:cNvSpPr/>
          <p:nvPr/>
        </p:nvSpPr>
        <p:spPr>
          <a:xfrm>
            <a:off x="165652" y="1091337"/>
            <a:ext cx="11860696" cy="549040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Руководители подразделов милиции, которые осуществляют оперативно-розыскную деятельность (документы и сведения, которые характеризуют деятельность предприятий, а также образ жизни отдельных лиц, которые подозреваются в подготовке и совершении преступлений, источники и размеры их доходов). Порядок изъятия не установлен.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Начальники следственных органов, следователи милиции (документы необходимые для проверки заявлений и другой информации о преступлениях, которые готовятся или уже совершены). Законом предусмотрено получение таких документов не только по письменному, но и устному запросу.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Руководителям спецподразделений Министерства Внутренних Дел по борьбе с организованной преступностью (документы и сведения предприятий, учреждений или организаций, в том числе об операциях, счетах, вкладах, внешних и внутренних соглашениях юридических или физических лиц). Документы по письменному запросу предоставляются немедленно, в случаях, когда это невозможно - на протяжении 10 суток.</a:t>
            </a:r>
          </a:p>
          <a:p>
            <a:pPr algn="just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3216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6431CE8-4CB6-44F1-841D-3E2E4E57D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BB64349-DA84-4650-A02E-2E6DBDB05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9F135CF-3487-4A32-9FAC-E59690834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24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2A09C5-5F00-4AC6-98CA-D253FF56878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39464C-4787-4BB7-B909-FB8F789396EB}"/>
              </a:ext>
            </a:extLst>
          </p:cNvPr>
          <p:cNvSpPr txBox="1"/>
          <p:nvPr/>
        </p:nvSpPr>
        <p:spPr>
          <a:xfrm>
            <a:off x="135835" y="2730451"/>
            <a:ext cx="119203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89009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2677E22-5303-4B70-8576-5F2C5E902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972396B-45AE-4BFB-B227-8272D813E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D28EF87-02FC-44DD-85C0-CB619F416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3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074667B-B1A8-4849-9C0D-E370E552164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C04EAEC-F58D-4C85-86C9-8B9D8BCFD399}"/>
              </a:ext>
            </a:extLst>
          </p:cNvPr>
          <p:cNvSpPr/>
          <p:nvPr/>
        </p:nvSpPr>
        <p:spPr>
          <a:xfrm>
            <a:off x="2080591" y="173654"/>
            <a:ext cx="8030817" cy="36512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использованных источников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9700DF6-C699-4C70-81DA-E44439852383}"/>
              </a:ext>
            </a:extLst>
          </p:cNvPr>
          <p:cNvSpPr/>
          <p:nvPr/>
        </p:nvSpPr>
        <p:spPr>
          <a:xfrm>
            <a:off x="132522" y="629545"/>
            <a:ext cx="11913704" cy="613768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Уголовно–процессуальный кодекс ДНР от 24.08.2–18 года, Утвержденный Верховным Советом ДНР 10.09.2018 года. – [Электронный ресурс] – Режим доступа,  http://constitutions.ru/?p=10202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Уголовный кодекс ДНР от 17.08.2014 года Утвержденный Постановлением Совета Министров ДНР. – [Электронный ресурс] – Режим доступа, – http://constitutions.ru/?p=10202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Уголовно–процессуальная защита потерпевшего и возмещение причиненного ему вреда: проблемы и пути их решения. Защита прав участников уголовного процесса: материалы Международной научно–практической конференции (Москва, 16 марта 2018 года) / под общ. ред. А.М. Багмета. М.: Московская академия Следственного комитета Российской Федерации, 2018. – 212 с.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Уголовный процесс. Схемы и таблицы: учебное пособие для студентов вузов, обучающихся по направлению подготовки «Юриспруденция» / А.М. Багмет и др. – М.: ЮНИТИ–ДАНА. 2017. – 355 с.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Проблемы применения уголовно–процессуального закона в современных условиях. Сборник научных статей,–ИД Юриспуденция,–214.– 541 с.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Мишуточкин, А.Л.Методика расследования отдельных видов преступлений. Курс  лекций.  /  А. Л.  Мишуточкин.  —  Новосибирск:  Изд-во  СибАГС, 2015. — объем  293с.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Аверьянова Т.В., Белкин Р. С., Корухов Ю. Г., Россинская Е. Р. Криминалистика: Учебник для вузов. / Под ред. проф. Р. С. Белкина. - М.: НОРМА (Изд. Группа НОРМА-ИНФРА М), 2010.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Чернявский С.С. Преступления в сфере банковского кредитования (проблемы расследования и предупреждения): Учеб. пособие. - М.: Интер, 2008.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Расследование преступлений в сфере хозяйственной деятельности: отдельные криминалистические методики: Монография / Кол. авторов: В.Ю. Шепитько, Журавель В. А. и др. / Под ред. В. Ю. Шепитько. - М.: Право, 2006. - С. 624.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Дудоров А.А. Преступления в сфере хозяйственной деятельности: уголовно-правовая характеристика: Монография. - М.: Юридическая практика, 2003. - С. 640.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Матусовский Г. А., Багинский В. С., Голубев В. А., Файер Д. А. Криминалистическая характеристика способов совершения преступлений в кредитно-финансовой сфере // Вопросы борьбы с преступностью: Сб. наук. работ. - Вып. 6 - М.: Право, 2002. - С. 10.</a:t>
            </a:r>
          </a:p>
          <a:p>
            <a:pPr algn="just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Сологуб Н. М., Евдокимов С. Г., Данилова Н. А. Хищения в сфере экономической деятельности: Механизм преступления и его выявление: Метод. пособ. - М.: ПРИОР, 2002. - С. 223-227.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7835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10319D0-6DFB-4F75-A8A2-71084E836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7CF2983-B7AF-4CD6-A0DF-956DB5BC9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62BA7A-FF4A-4758-94B8-68A00A66D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4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EE9849-B84E-405E-ADDC-7BDDBEDCB85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Блок-схема: внутренняя память 6">
            <a:extLst>
              <a:ext uri="{FF2B5EF4-FFF2-40B4-BE49-F238E27FC236}">
                <a16:creationId xmlns:a16="http://schemas.microsoft.com/office/drawing/2014/main" id="{A3208913-4029-464B-8BE9-84CC03D5235E}"/>
              </a:ext>
            </a:extLst>
          </p:cNvPr>
          <p:cNvSpPr/>
          <p:nvPr/>
        </p:nvSpPr>
        <p:spPr>
          <a:xfrm>
            <a:off x="-1" y="119270"/>
            <a:ext cx="9037983" cy="503582"/>
          </a:xfrm>
          <a:prstGeom prst="flowChartInternalStorag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положения по безопасности бизнеса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11DBA2E-82B7-4EF4-8198-33B2BB9D6893}"/>
              </a:ext>
            </a:extLst>
          </p:cNvPr>
          <p:cNvSpPr/>
          <p:nvPr/>
        </p:nvSpPr>
        <p:spPr>
          <a:xfrm>
            <a:off x="106017" y="1434893"/>
            <a:ext cx="11794435" cy="3988214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понятием «безопасность» кого-либо или чего-либо понимается такое их состояние, при котором обеспечивается надежная защита.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речь идет о стране, обществе, то чаще используется понятие «национальная безопасность». Под национальной безопасностью понимается состояние защищенности государственного суверенитета, конституционного порядка, территориальной целостности, экономического, научно-технического и оборонного потенциала, законных интересов и прав граждан.</a:t>
            </a:r>
          </a:p>
        </p:txBody>
      </p:sp>
    </p:spTree>
    <p:extLst>
      <p:ext uri="{BB962C8B-B14F-4D97-AF65-F5344CB8AC3E}">
        <p14:creationId xmlns:p14="http://schemas.microsoft.com/office/powerpoint/2010/main" val="4267117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FAC6E5C-965F-4906-A50B-9053B8B22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13633CD-58F5-428F-828C-4C06B622E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A045AA2-EBF2-482F-83E8-295825E02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5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B0694D-3F43-4DE7-B43B-A6F0AAB786F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AEE03B49-B74E-4FCD-BC29-69B5C6CE9014}"/>
              </a:ext>
            </a:extLst>
          </p:cNvPr>
          <p:cNvSpPr/>
          <p:nvPr/>
        </p:nvSpPr>
        <p:spPr>
          <a:xfrm>
            <a:off x="125895" y="1286151"/>
            <a:ext cx="11940209" cy="3472070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Внутренние опасности для общества и государства порождаются действиями различных радикально настроенных социальных, этнических групп, слоев, политических партий, движений, направленных на изменение конституционного строя, подрыв экономических устоев, политической стабильности и обороноспособности страны и государства.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70379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8079129-BBF3-4E54-8C55-5B3F9A8C6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1081672-4E58-4A74-9462-0EA72D501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03A6BB-E174-4438-9883-A1936C96D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6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490065-0E0B-45C5-A1CB-96BB54DA041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80BDC961-C2A6-43EC-8E21-261C50B4ADB5}"/>
              </a:ext>
            </a:extLst>
          </p:cNvPr>
          <p:cNvSpPr/>
          <p:nvPr/>
        </p:nvSpPr>
        <p:spPr>
          <a:xfrm>
            <a:off x="66260" y="1330187"/>
            <a:ext cx="12059479" cy="3511826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Внешние угрозы и опасности могут порождаться недружественными или враждебными силами, находящимися за пределами страны. Это могут быть различные эмигрантские, сепаратистские организации, существующие на территории других стран и часто направляемые спецслужбами. Кроме этих сил, угрозы могут исходить из политики и действий правящих элит с целью подрыва, ослабления экономической мощи, изменения политического строя и т.д.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004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767876E-4927-4CFD-BFF8-E06334F0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8C67551-B5E5-4A46-8F07-BDA3BEF26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57627FA-8CBA-46A5-9A4B-D21F414E6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7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F17E86A-E237-49CB-8859-F2E4A2B4E68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E65A215-A094-40B5-8D29-93EB9916136F}"/>
              </a:ext>
            </a:extLst>
          </p:cNvPr>
          <p:cNvSpPr/>
          <p:nvPr/>
        </p:nvSpPr>
        <p:spPr>
          <a:xfrm>
            <a:off x="2888974" y="496266"/>
            <a:ext cx="5791200" cy="50358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национальной безопасности: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B25287D-E9A5-44C9-B439-1BC011015402}"/>
              </a:ext>
            </a:extLst>
          </p:cNvPr>
          <p:cNvSpPr/>
          <p:nvPr/>
        </p:nvSpPr>
        <p:spPr>
          <a:xfrm>
            <a:off x="261038" y="1680059"/>
            <a:ext cx="11669922" cy="3548269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социальная безопасность;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экологическая безопасность;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демографическая безопасность;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информационная безопасность;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политическая безопасность;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экономическая безопасность;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оборонная (военная) безопасность;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духовно-моральная безопасность.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8410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92E4480-0E1B-4D43-BE27-A2F0CD99B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6D92816-3923-47A1-9D9A-4CF41602B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DB6A33B-D287-447F-9A4D-89421D1C5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8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2F6704-03AC-49CB-B270-EA4CDE6E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40C82BB2-594F-4562-9D0E-9E5F9BB3B595}"/>
              </a:ext>
            </a:extLst>
          </p:cNvPr>
          <p:cNvSpPr/>
          <p:nvPr/>
        </p:nvSpPr>
        <p:spPr>
          <a:xfrm>
            <a:off x="251791" y="1378157"/>
            <a:ext cx="11688417" cy="3590718"/>
          </a:xfrm>
          <a:prstGeom prst="round2Diag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структуре национальной безопасности экономическая безопасность занимает особое место.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надлежащего экономического потенциала нельзя создать и обеспечить деятельность политических, правовых и силовых структур, способных успешно защищать политические интересы страны.</a:t>
            </a:r>
          </a:p>
          <a:p>
            <a:pPr algn="just"/>
            <a:r>
              <a:rPr lang="ru-RU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Наука, образование, культура в полной мере могут быть ведущим фактором гуманитарного развития общества только при условии опоры на соответствующий экономический потенциал.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6911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70C9015-7B5F-45C4-866B-59DCEA447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/>
              <a:t>07.02.20ГГ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BD59366-7444-4366-AB84-E88CCC934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Образец текста нижнего колонтитула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B6723E8-BA3D-4E41-9FE7-2ED9677C1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12CC964-A50B-4C29-B4E4-2C30BB34CCF3}" type="slidenum">
              <a:rPr lang="ru-RU" smtClean="0"/>
              <a:t>9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5CAD966-5890-4C09-BE69-D695AA2FD7D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7D6CD28-9211-4CA4-9AA4-60CCEEE259F1}"/>
              </a:ext>
            </a:extLst>
          </p:cNvPr>
          <p:cNvSpPr/>
          <p:nvPr/>
        </p:nvSpPr>
        <p:spPr>
          <a:xfrm>
            <a:off x="106017" y="1068180"/>
            <a:ext cx="11979965" cy="449442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безопасность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это состояние защищенности экономики от внутренних и внешних угроз.</a:t>
            </a:r>
          </a:p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экономической безопасности - обеспечение устойчивого экономического развития страны в интересах удовлетворения социальных и экономических потребностей граждан при оптимальных затратах труда и бережном использовании природных ресурсов и окружающей среды.</a:t>
            </a:r>
          </a:p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Объектом экономической безопасности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выступает: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экономическая система страны (производители и продавцы продукции, работ и услуг);</a:t>
            </a:r>
          </a:p>
          <a:p>
            <a:pPr algn="just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природные богатства (сельскохозяйственные угодья, леса, реки, озера, моря, полезные ископаемые и т.д.).</a:t>
            </a:r>
          </a:p>
        </p:txBody>
      </p:sp>
    </p:spTree>
    <p:extLst>
      <p:ext uri="{BB962C8B-B14F-4D97-AF65-F5344CB8AC3E}">
        <p14:creationId xmlns:p14="http://schemas.microsoft.com/office/powerpoint/2010/main" val="317544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7C1F5B-A1D0-429A-8E7C-3E271353D1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5CABE4-909F-4611-A0E1-6E45080B3C9E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AA1E8BDE-7A03-4563-82F6-53B214F895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Сектор</Template>
  <TotalTime>795</TotalTime>
  <Words>2201</Words>
  <Application>Microsoft Office PowerPoint</Application>
  <PresentationFormat>Широкоэкранный</PresentationFormat>
  <Paragraphs>189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Century Gothic</vt:lpstr>
      <vt:lpstr>Wingdings 3</vt:lpstr>
      <vt:lpstr>Сектор</vt:lpstr>
      <vt:lpstr>  ПРЕЗЕНТАЦИЯ ЛЕКЦИИ на тему: Концепция потенциальных угроз предпринимательской деятельности  ПО ДИСЦИПЛИНЕ «БЕЗОПАСНОСТЬ ПРЕДПРИНИМАТЕЛЬСКОЙ ДЕЯТЕЛЬНОСТИ»  направление подготовки: 40.04.01 Юриспруденция   Квалификация выпускника: магистр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Tatyana Goncharova</dc:creator>
  <cp:lastModifiedBy>Tatyana Goncharova</cp:lastModifiedBy>
  <cp:revision>66</cp:revision>
  <dcterms:created xsi:type="dcterms:W3CDTF">2021-04-16T17:13:55Z</dcterms:created>
  <dcterms:modified xsi:type="dcterms:W3CDTF">2021-06-06T21:03:25Z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